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75" r:id="rId13"/>
    <p:sldId id="276" r:id="rId14"/>
    <p:sldId id="268" r:id="rId15"/>
    <p:sldId id="269" r:id="rId16"/>
    <p:sldId id="270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91" autoAdjust="0"/>
  </p:normalViewPr>
  <p:slideViewPr>
    <p:cSldViewPr snapToGrid="0">
      <p:cViewPr varScale="1">
        <p:scale>
          <a:sx n="111" d="100"/>
          <a:sy n="111" d="100"/>
        </p:scale>
        <p:origin x="16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141A7E-4A88-440C-A868-CA5D2AEF986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9B709AC-D85B-4194-A16A-103E86D89D12}">
      <dgm:prSet/>
      <dgm:spPr/>
      <dgm:t>
        <a:bodyPr/>
        <a:lstStyle/>
        <a:p>
          <a:r>
            <a:rPr lang="en-US" dirty="0"/>
            <a:t>Name: Dhruv Saini</a:t>
          </a:r>
        </a:p>
      </dgm:t>
    </dgm:pt>
    <dgm:pt modelId="{6B0ACD90-4CBA-4052-B087-AE3C7F85033B}" type="parTrans" cxnId="{FE9EB404-E8C8-43A0-A5BF-80FA91665EE0}">
      <dgm:prSet/>
      <dgm:spPr/>
      <dgm:t>
        <a:bodyPr/>
        <a:lstStyle/>
        <a:p>
          <a:endParaRPr lang="en-US"/>
        </a:p>
      </dgm:t>
    </dgm:pt>
    <dgm:pt modelId="{C1F944D3-91C1-4A35-A74F-A5C786836067}" type="sibTrans" cxnId="{FE9EB404-E8C8-43A0-A5BF-80FA91665EE0}">
      <dgm:prSet/>
      <dgm:spPr/>
      <dgm:t>
        <a:bodyPr/>
        <a:lstStyle/>
        <a:p>
          <a:endParaRPr lang="en-US"/>
        </a:p>
      </dgm:t>
    </dgm:pt>
    <dgm:pt modelId="{D14DF55F-A404-42B8-A614-751D2A0ED9DC}">
      <dgm:prSet/>
      <dgm:spPr/>
      <dgm:t>
        <a:bodyPr/>
        <a:lstStyle/>
        <a:p>
          <a:r>
            <a:rPr lang="en-US" dirty="0"/>
            <a:t>Graphic Era Deemed To be University</a:t>
          </a:r>
        </a:p>
      </dgm:t>
    </dgm:pt>
    <dgm:pt modelId="{57507B35-A50E-481B-BA8E-C73E14EE8EE8}" type="parTrans" cxnId="{142B6FEF-82BF-443F-99DE-0FFA3AC20C4A}">
      <dgm:prSet/>
      <dgm:spPr/>
      <dgm:t>
        <a:bodyPr/>
        <a:lstStyle/>
        <a:p>
          <a:endParaRPr lang="en-US"/>
        </a:p>
      </dgm:t>
    </dgm:pt>
    <dgm:pt modelId="{E74FFB38-EDBF-4197-B93D-4CBEB5ED979B}" type="sibTrans" cxnId="{142B6FEF-82BF-443F-99DE-0FFA3AC20C4A}">
      <dgm:prSet/>
      <dgm:spPr/>
      <dgm:t>
        <a:bodyPr/>
        <a:lstStyle/>
        <a:p>
          <a:endParaRPr lang="en-US"/>
        </a:p>
      </dgm:t>
    </dgm:pt>
    <dgm:pt modelId="{8468414B-5B8A-4C51-909B-A2F570341278}">
      <dgm:prSet/>
      <dgm:spPr/>
      <dgm:t>
        <a:bodyPr/>
        <a:lstStyle/>
        <a:p>
          <a:r>
            <a:rPr lang="en-US" dirty="0"/>
            <a:t>Section: ML</a:t>
          </a:r>
        </a:p>
      </dgm:t>
    </dgm:pt>
    <dgm:pt modelId="{8832CCE1-E177-46D8-BA19-F0FA375C9FDD}" type="parTrans" cxnId="{5E6778DE-E5C9-4CD0-83E0-F1AAE17606BE}">
      <dgm:prSet/>
      <dgm:spPr/>
      <dgm:t>
        <a:bodyPr/>
        <a:lstStyle/>
        <a:p>
          <a:endParaRPr lang="en-US"/>
        </a:p>
      </dgm:t>
    </dgm:pt>
    <dgm:pt modelId="{89101B2B-D88C-4521-96BC-EDEA55BC6B30}" type="sibTrans" cxnId="{5E6778DE-E5C9-4CD0-83E0-F1AAE17606BE}">
      <dgm:prSet/>
      <dgm:spPr/>
      <dgm:t>
        <a:bodyPr/>
        <a:lstStyle/>
        <a:p>
          <a:endParaRPr lang="en-US"/>
        </a:p>
      </dgm:t>
    </dgm:pt>
    <dgm:pt modelId="{8BE747BE-B324-44D4-9540-23BD6A6B7989}">
      <dgm:prSet/>
      <dgm:spPr/>
      <dgm:t>
        <a:bodyPr/>
        <a:lstStyle/>
        <a:p>
          <a:r>
            <a:rPr lang="en-US" dirty="0"/>
            <a:t>University Roll No. : 2015241</a:t>
          </a:r>
        </a:p>
      </dgm:t>
    </dgm:pt>
    <dgm:pt modelId="{61E3F608-C737-41D3-8737-97203647E426}" type="parTrans" cxnId="{AED67AFA-48DB-4B4F-8D2C-8DA3754E9C31}">
      <dgm:prSet/>
      <dgm:spPr/>
      <dgm:t>
        <a:bodyPr/>
        <a:lstStyle/>
        <a:p>
          <a:endParaRPr lang="en-US"/>
        </a:p>
      </dgm:t>
    </dgm:pt>
    <dgm:pt modelId="{A48FC45A-E204-4BF1-814C-04E1FC21B44A}" type="sibTrans" cxnId="{AED67AFA-48DB-4B4F-8D2C-8DA3754E9C31}">
      <dgm:prSet/>
      <dgm:spPr/>
      <dgm:t>
        <a:bodyPr/>
        <a:lstStyle/>
        <a:p>
          <a:endParaRPr lang="en-US"/>
        </a:p>
      </dgm:t>
    </dgm:pt>
    <dgm:pt modelId="{EFD38346-23F9-4FB1-A9D8-61A782A49C5D}" type="pres">
      <dgm:prSet presAssocID="{A9141A7E-4A88-440C-A868-CA5D2AEF9863}" presName="root" presStyleCnt="0">
        <dgm:presLayoutVars>
          <dgm:dir/>
          <dgm:resizeHandles val="exact"/>
        </dgm:presLayoutVars>
      </dgm:prSet>
      <dgm:spPr/>
    </dgm:pt>
    <dgm:pt modelId="{F2ABE296-AB64-4217-B98D-ABACEBB9305D}" type="pres">
      <dgm:prSet presAssocID="{29B709AC-D85B-4194-A16A-103E86D89D12}" presName="compNode" presStyleCnt="0"/>
      <dgm:spPr/>
    </dgm:pt>
    <dgm:pt modelId="{895EE589-EDCC-4822-8CA8-688C21AB6B60}" type="pres">
      <dgm:prSet presAssocID="{29B709AC-D85B-4194-A16A-103E86D89D1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1D79019B-CC71-44F4-8D23-EB49F7643517}" type="pres">
      <dgm:prSet presAssocID="{29B709AC-D85B-4194-A16A-103E86D89D12}" presName="spaceRect" presStyleCnt="0"/>
      <dgm:spPr/>
    </dgm:pt>
    <dgm:pt modelId="{D166C0EB-257B-47E0-A3BE-A61AB57E0247}" type="pres">
      <dgm:prSet presAssocID="{29B709AC-D85B-4194-A16A-103E86D89D12}" presName="textRect" presStyleLbl="revTx" presStyleIdx="0" presStyleCnt="4">
        <dgm:presLayoutVars>
          <dgm:chMax val="1"/>
          <dgm:chPref val="1"/>
        </dgm:presLayoutVars>
      </dgm:prSet>
      <dgm:spPr/>
    </dgm:pt>
    <dgm:pt modelId="{F6A9B7B0-7525-4000-909C-FBE7C003EE46}" type="pres">
      <dgm:prSet presAssocID="{C1F944D3-91C1-4A35-A74F-A5C786836067}" presName="sibTrans" presStyleCnt="0"/>
      <dgm:spPr/>
    </dgm:pt>
    <dgm:pt modelId="{48D727FB-1CA7-49F9-B622-21B9F5A6115E}" type="pres">
      <dgm:prSet presAssocID="{D14DF55F-A404-42B8-A614-751D2A0ED9DC}" presName="compNode" presStyleCnt="0"/>
      <dgm:spPr/>
    </dgm:pt>
    <dgm:pt modelId="{41297CF8-C666-4A18-B6BF-26D6FABB63B8}" type="pres">
      <dgm:prSet presAssocID="{D14DF55F-A404-42B8-A614-751D2A0ED9D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ll paint brush"/>
        </a:ext>
      </dgm:extLst>
    </dgm:pt>
    <dgm:pt modelId="{BF8121DB-1E82-4494-A06B-BDA1EBB1D08F}" type="pres">
      <dgm:prSet presAssocID="{D14DF55F-A404-42B8-A614-751D2A0ED9DC}" presName="spaceRect" presStyleCnt="0"/>
      <dgm:spPr/>
    </dgm:pt>
    <dgm:pt modelId="{21607F06-8AB7-44F5-9FFB-F6C82E85D06F}" type="pres">
      <dgm:prSet presAssocID="{D14DF55F-A404-42B8-A614-751D2A0ED9DC}" presName="textRect" presStyleLbl="revTx" presStyleIdx="1" presStyleCnt="4">
        <dgm:presLayoutVars>
          <dgm:chMax val="1"/>
          <dgm:chPref val="1"/>
        </dgm:presLayoutVars>
      </dgm:prSet>
      <dgm:spPr/>
    </dgm:pt>
    <dgm:pt modelId="{0A0493B0-B1D4-4D3F-B0E7-05A9FC58031C}" type="pres">
      <dgm:prSet presAssocID="{E74FFB38-EDBF-4197-B93D-4CBEB5ED979B}" presName="sibTrans" presStyleCnt="0"/>
      <dgm:spPr/>
    </dgm:pt>
    <dgm:pt modelId="{F4916C7F-E2E9-440E-9620-D756FC489DE7}" type="pres">
      <dgm:prSet presAssocID="{8468414B-5B8A-4C51-909B-A2F570341278}" presName="compNode" presStyleCnt="0"/>
      <dgm:spPr/>
    </dgm:pt>
    <dgm:pt modelId="{EE56682A-3617-4B22-92D1-991DB3115D4B}" type="pres">
      <dgm:prSet presAssocID="{8468414B-5B8A-4C51-909B-A2F57034127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Straight"/>
        </a:ext>
      </dgm:extLst>
    </dgm:pt>
    <dgm:pt modelId="{C70B7907-C30E-40A2-BE28-32EAAC1B79A5}" type="pres">
      <dgm:prSet presAssocID="{8468414B-5B8A-4C51-909B-A2F570341278}" presName="spaceRect" presStyleCnt="0"/>
      <dgm:spPr/>
    </dgm:pt>
    <dgm:pt modelId="{6F7AE024-3AD4-42F9-936F-50754A01790C}" type="pres">
      <dgm:prSet presAssocID="{8468414B-5B8A-4C51-909B-A2F570341278}" presName="textRect" presStyleLbl="revTx" presStyleIdx="2" presStyleCnt="4">
        <dgm:presLayoutVars>
          <dgm:chMax val="1"/>
          <dgm:chPref val="1"/>
        </dgm:presLayoutVars>
      </dgm:prSet>
      <dgm:spPr/>
    </dgm:pt>
    <dgm:pt modelId="{85EBF139-1DF1-4F07-96D6-1956189D7F6C}" type="pres">
      <dgm:prSet presAssocID="{89101B2B-D88C-4521-96BC-EDEA55BC6B30}" presName="sibTrans" presStyleCnt="0"/>
      <dgm:spPr/>
    </dgm:pt>
    <dgm:pt modelId="{86518091-92FD-4AE9-ADEC-32FF29BBBEEF}" type="pres">
      <dgm:prSet presAssocID="{8BE747BE-B324-44D4-9540-23BD6A6B7989}" presName="compNode" presStyleCnt="0"/>
      <dgm:spPr/>
    </dgm:pt>
    <dgm:pt modelId="{4FA138D6-E664-4DE4-9025-7BEFE5B20E18}" type="pres">
      <dgm:prSet presAssocID="{8BE747BE-B324-44D4-9540-23BD6A6B798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96DE3A53-1BFD-4573-958D-C414027BE700}" type="pres">
      <dgm:prSet presAssocID="{8BE747BE-B324-44D4-9540-23BD6A6B7989}" presName="spaceRect" presStyleCnt="0"/>
      <dgm:spPr/>
    </dgm:pt>
    <dgm:pt modelId="{94F11C42-4066-4B55-A00D-DB49D4CE181A}" type="pres">
      <dgm:prSet presAssocID="{8BE747BE-B324-44D4-9540-23BD6A6B798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E9EB404-E8C8-43A0-A5BF-80FA91665EE0}" srcId="{A9141A7E-4A88-440C-A868-CA5D2AEF9863}" destId="{29B709AC-D85B-4194-A16A-103E86D89D12}" srcOrd="0" destOrd="0" parTransId="{6B0ACD90-4CBA-4052-B087-AE3C7F85033B}" sibTransId="{C1F944D3-91C1-4A35-A74F-A5C786836067}"/>
    <dgm:cxn modelId="{6D6D4264-947D-4A50-A7CE-5C3758A7A5E5}" type="presOf" srcId="{8BE747BE-B324-44D4-9540-23BD6A6B7989}" destId="{94F11C42-4066-4B55-A00D-DB49D4CE181A}" srcOrd="0" destOrd="0" presId="urn:microsoft.com/office/officeart/2018/2/layout/IconLabelList"/>
    <dgm:cxn modelId="{17696568-273F-4BC6-8C88-D7C7F9E0C7EA}" type="presOf" srcId="{29B709AC-D85B-4194-A16A-103E86D89D12}" destId="{D166C0EB-257B-47E0-A3BE-A61AB57E0247}" srcOrd="0" destOrd="0" presId="urn:microsoft.com/office/officeart/2018/2/layout/IconLabelList"/>
    <dgm:cxn modelId="{19E4CA56-7858-49D4-9112-50DDFE8859D4}" type="presOf" srcId="{A9141A7E-4A88-440C-A868-CA5D2AEF9863}" destId="{EFD38346-23F9-4FB1-A9D8-61A782A49C5D}" srcOrd="0" destOrd="0" presId="urn:microsoft.com/office/officeart/2018/2/layout/IconLabelList"/>
    <dgm:cxn modelId="{24E1C184-EA66-46E9-A30C-785D7D6D0910}" type="presOf" srcId="{D14DF55F-A404-42B8-A614-751D2A0ED9DC}" destId="{21607F06-8AB7-44F5-9FFB-F6C82E85D06F}" srcOrd="0" destOrd="0" presId="urn:microsoft.com/office/officeart/2018/2/layout/IconLabelList"/>
    <dgm:cxn modelId="{0A61CA92-F372-48C3-B604-2D1209E94955}" type="presOf" srcId="{8468414B-5B8A-4C51-909B-A2F570341278}" destId="{6F7AE024-3AD4-42F9-936F-50754A01790C}" srcOrd="0" destOrd="0" presId="urn:microsoft.com/office/officeart/2018/2/layout/IconLabelList"/>
    <dgm:cxn modelId="{5E6778DE-E5C9-4CD0-83E0-F1AAE17606BE}" srcId="{A9141A7E-4A88-440C-A868-CA5D2AEF9863}" destId="{8468414B-5B8A-4C51-909B-A2F570341278}" srcOrd="2" destOrd="0" parTransId="{8832CCE1-E177-46D8-BA19-F0FA375C9FDD}" sibTransId="{89101B2B-D88C-4521-96BC-EDEA55BC6B30}"/>
    <dgm:cxn modelId="{142B6FEF-82BF-443F-99DE-0FFA3AC20C4A}" srcId="{A9141A7E-4A88-440C-A868-CA5D2AEF9863}" destId="{D14DF55F-A404-42B8-A614-751D2A0ED9DC}" srcOrd="1" destOrd="0" parTransId="{57507B35-A50E-481B-BA8E-C73E14EE8EE8}" sibTransId="{E74FFB38-EDBF-4197-B93D-4CBEB5ED979B}"/>
    <dgm:cxn modelId="{AED67AFA-48DB-4B4F-8D2C-8DA3754E9C31}" srcId="{A9141A7E-4A88-440C-A868-CA5D2AEF9863}" destId="{8BE747BE-B324-44D4-9540-23BD6A6B7989}" srcOrd="3" destOrd="0" parTransId="{61E3F608-C737-41D3-8737-97203647E426}" sibTransId="{A48FC45A-E204-4BF1-814C-04E1FC21B44A}"/>
    <dgm:cxn modelId="{63F085DA-980C-487B-8485-A1C27A9C4C22}" type="presParOf" srcId="{EFD38346-23F9-4FB1-A9D8-61A782A49C5D}" destId="{F2ABE296-AB64-4217-B98D-ABACEBB9305D}" srcOrd="0" destOrd="0" presId="urn:microsoft.com/office/officeart/2018/2/layout/IconLabelList"/>
    <dgm:cxn modelId="{07E22DFE-0F88-49E3-A167-E6C33D6B8C00}" type="presParOf" srcId="{F2ABE296-AB64-4217-B98D-ABACEBB9305D}" destId="{895EE589-EDCC-4822-8CA8-688C21AB6B60}" srcOrd="0" destOrd="0" presId="urn:microsoft.com/office/officeart/2018/2/layout/IconLabelList"/>
    <dgm:cxn modelId="{70119092-9972-4A82-9268-B4AAE7E7CFC7}" type="presParOf" srcId="{F2ABE296-AB64-4217-B98D-ABACEBB9305D}" destId="{1D79019B-CC71-44F4-8D23-EB49F7643517}" srcOrd="1" destOrd="0" presId="urn:microsoft.com/office/officeart/2018/2/layout/IconLabelList"/>
    <dgm:cxn modelId="{D809DFC3-FEDA-498D-83BF-D14D437AB0D6}" type="presParOf" srcId="{F2ABE296-AB64-4217-B98D-ABACEBB9305D}" destId="{D166C0EB-257B-47E0-A3BE-A61AB57E0247}" srcOrd="2" destOrd="0" presId="urn:microsoft.com/office/officeart/2018/2/layout/IconLabelList"/>
    <dgm:cxn modelId="{250F4DB4-ECA4-4E77-A684-AFEF0216EE71}" type="presParOf" srcId="{EFD38346-23F9-4FB1-A9D8-61A782A49C5D}" destId="{F6A9B7B0-7525-4000-909C-FBE7C003EE46}" srcOrd="1" destOrd="0" presId="urn:microsoft.com/office/officeart/2018/2/layout/IconLabelList"/>
    <dgm:cxn modelId="{B6AC10F0-D35B-4A42-8BD4-580DCCFEB501}" type="presParOf" srcId="{EFD38346-23F9-4FB1-A9D8-61A782A49C5D}" destId="{48D727FB-1CA7-49F9-B622-21B9F5A6115E}" srcOrd="2" destOrd="0" presId="urn:microsoft.com/office/officeart/2018/2/layout/IconLabelList"/>
    <dgm:cxn modelId="{D34F3A4E-936F-43CF-A0AC-023CEB4A6B37}" type="presParOf" srcId="{48D727FB-1CA7-49F9-B622-21B9F5A6115E}" destId="{41297CF8-C666-4A18-B6BF-26D6FABB63B8}" srcOrd="0" destOrd="0" presId="urn:microsoft.com/office/officeart/2018/2/layout/IconLabelList"/>
    <dgm:cxn modelId="{4B40FD21-98DF-4763-AFD9-962B245DD542}" type="presParOf" srcId="{48D727FB-1CA7-49F9-B622-21B9F5A6115E}" destId="{BF8121DB-1E82-4494-A06B-BDA1EBB1D08F}" srcOrd="1" destOrd="0" presId="urn:microsoft.com/office/officeart/2018/2/layout/IconLabelList"/>
    <dgm:cxn modelId="{41FD7719-7FDB-4B98-9079-79791C36DC64}" type="presParOf" srcId="{48D727FB-1CA7-49F9-B622-21B9F5A6115E}" destId="{21607F06-8AB7-44F5-9FFB-F6C82E85D06F}" srcOrd="2" destOrd="0" presId="urn:microsoft.com/office/officeart/2018/2/layout/IconLabelList"/>
    <dgm:cxn modelId="{9D9AEC32-0E38-423B-8558-E50E36BD6F70}" type="presParOf" srcId="{EFD38346-23F9-4FB1-A9D8-61A782A49C5D}" destId="{0A0493B0-B1D4-4D3F-B0E7-05A9FC58031C}" srcOrd="3" destOrd="0" presId="urn:microsoft.com/office/officeart/2018/2/layout/IconLabelList"/>
    <dgm:cxn modelId="{06545B36-88F2-45C7-896D-A48F92C0D150}" type="presParOf" srcId="{EFD38346-23F9-4FB1-A9D8-61A782A49C5D}" destId="{F4916C7F-E2E9-440E-9620-D756FC489DE7}" srcOrd="4" destOrd="0" presId="urn:microsoft.com/office/officeart/2018/2/layout/IconLabelList"/>
    <dgm:cxn modelId="{305E5826-7083-42BE-9E85-B9C9A0E8DD7A}" type="presParOf" srcId="{F4916C7F-E2E9-440E-9620-D756FC489DE7}" destId="{EE56682A-3617-4B22-92D1-991DB3115D4B}" srcOrd="0" destOrd="0" presId="urn:microsoft.com/office/officeart/2018/2/layout/IconLabelList"/>
    <dgm:cxn modelId="{73D03E11-3334-4591-B871-9839EE457AA3}" type="presParOf" srcId="{F4916C7F-E2E9-440E-9620-D756FC489DE7}" destId="{C70B7907-C30E-40A2-BE28-32EAAC1B79A5}" srcOrd="1" destOrd="0" presId="urn:microsoft.com/office/officeart/2018/2/layout/IconLabelList"/>
    <dgm:cxn modelId="{9813CBD0-A3DA-435F-BED7-FAD6BF27EEB2}" type="presParOf" srcId="{F4916C7F-E2E9-440E-9620-D756FC489DE7}" destId="{6F7AE024-3AD4-42F9-936F-50754A01790C}" srcOrd="2" destOrd="0" presId="urn:microsoft.com/office/officeart/2018/2/layout/IconLabelList"/>
    <dgm:cxn modelId="{AADFABD7-A89B-4E68-8220-F456B7004791}" type="presParOf" srcId="{EFD38346-23F9-4FB1-A9D8-61A782A49C5D}" destId="{85EBF139-1DF1-4F07-96D6-1956189D7F6C}" srcOrd="5" destOrd="0" presId="urn:microsoft.com/office/officeart/2018/2/layout/IconLabelList"/>
    <dgm:cxn modelId="{12B7F769-E41F-4894-A2DC-0658FE5BC915}" type="presParOf" srcId="{EFD38346-23F9-4FB1-A9D8-61A782A49C5D}" destId="{86518091-92FD-4AE9-ADEC-32FF29BBBEEF}" srcOrd="6" destOrd="0" presId="urn:microsoft.com/office/officeart/2018/2/layout/IconLabelList"/>
    <dgm:cxn modelId="{A2A7AB9A-A7CE-4402-BC6B-D4F101841D36}" type="presParOf" srcId="{86518091-92FD-4AE9-ADEC-32FF29BBBEEF}" destId="{4FA138D6-E664-4DE4-9025-7BEFE5B20E18}" srcOrd="0" destOrd="0" presId="urn:microsoft.com/office/officeart/2018/2/layout/IconLabelList"/>
    <dgm:cxn modelId="{A2778A80-0B78-42FD-AD0D-2DA80F52E6C8}" type="presParOf" srcId="{86518091-92FD-4AE9-ADEC-32FF29BBBEEF}" destId="{96DE3A53-1BFD-4573-958D-C414027BE700}" srcOrd="1" destOrd="0" presId="urn:microsoft.com/office/officeart/2018/2/layout/IconLabelList"/>
    <dgm:cxn modelId="{DF3412D4-166D-4A6C-840B-FE5CF5748F1F}" type="presParOf" srcId="{86518091-92FD-4AE9-ADEC-32FF29BBBEEF}" destId="{94F11C42-4066-4B55-A00D-DB49D4CE181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D0F937-AA3E-4156-8A62-BD855F0CDE9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DB2B20-874B-44D5-9BA6-0FA39327C6A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Machine Learning(ML) is a method of data analysis that automates analytical model building</a:t>
          </a:r>
        </a:p>
      </dgm:t>
    </dgm:pt>
    <dgm:pt modelId="{2CA8A376-1E84-4B53-85BE-5D91E4517C72}" type="parTrans" cxnId="{4D4B779D-857F-4B93-B3B1-A6EEEA9514F2}">
      <dgm:prSet/>
      <dgm:spPr/>
      <dgm:t>
        <a:bodyPr/>
        <a:lstStyle/>
        <a:p>
          <a:endParaRPr lang="en-US"/>
        </a:p>
      </dgm:t>
    </dgm:pt>
    <dgm:pt modelId="{79D827BF-46F3-4162-A065-6033B3E8F7CB}" type="sibTrans" cxnId="{4D4B779D-857F-4B93-B3B1-A6EEEA9514F2}">
      <dgm:prSet/>
      <dgm:spPr/>
      <dgm:t>
        <a:bodyPr/>
        <a:lstStyle/>
        <a:p>
          <a:endParaRPr lang="en-US"/>
        </a:p>
      </dgm:t>
    </dgm:pt>
    <dgm:pt modelId="{FF4E5247-3CC1-4D93-8B89-C6065A28FDC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It is a branch of Artificial Intelligence based on the idea that systems can learn from data, identify patterns and make decisions with being explicitly programmed </a:t>
          </a:r>
          <a:endParaRPr lang="en-US" dirty="0"/>
        </a:p>
      </dgm:t>
    </dgm:pt>
    <dgm:pt modelId="{3C5A3F69-1AD9-417A-85E6-CD988410F583}" type="parTrans" cxnId="{3388A952-6A26-4739-A0C9-7AB9F55CE72D}">
      <dgm:prSet/>
      <dgm:spPr/>
      <dgm:t>
        <a:bodyPr/>
        <a:lstStyle/>
        <a:p>
          <a:endParaRPr lang="en-US"/>
        </a:p>
      </dgm:t>
    </dgm:pt>
    <dgm:pt modelId="{AFD32014-F29D-49DF-B733-7ECB6089F083}" type="sibTrans" cxnId="{3388A952-6A26-4739-A0C9-7AB9F55CE72D}">
      <dgm:prSet/>
      <dgm:spPr/>
      <dgm:t>
        <a:bodyPr/>
        <a:lstStyle/>
        <a:p>
          <a:endParaRPr lang="en-US"/>
        </a:p>
      </dgm:t>
    </dgm:pt>
    <dgm:pt modelId="{4A51ADBB-E225-42F1-A3B7-6448C0A113EA}" type="pres">
      <dgm:prSet presAssocID="{B1D0F937-AA3E-4156-8A62-BD855F0CDE90}" presName="root" presStyleCnt="0">
        <dgm:presLayoutVars>
          <dgm:dir/>
          <dgm:resizeHandles val="exact"/>
        </dgm:presLayoutVars>
      </dgm:prSet>
      <dgm:spPr/>
    </dgm:pt>
    <dgm:pt modelId="{D5390C38-A71D-495B-A622-CC82B32793F5}" type="pres">
      <dgm:prSet presAssocID="{51DB2B20-874B-44D5-9BA6-0FA39327C6AF}" presName="compNode" presStyleCnt="0"/>
      <dgm:spPr/>
    </dgm:pt>
    <dgm:pt modelId="{E19E801C-89EE-455D-AC8A-2AED7F132F41}" type="pres">
      <dgm:prSet presAssocID="{51DB2B20-874B-44D5-9BA6-0FA39327C6AF}" presName="bgRect" presStyleLbl="bgShp" presStyleIdx="0" presStyleCnt="2"/>
      <dgm:spPr/>
    </dgm:pt>
    <dgm:pt modelId="{B43EAACF-FF77-404E-A07C-C81677B8BE40}" type="pres">
      <dgm:prSet presAssocID="{51DB2B20-874B-44D5-9BA6-0FA39327C6A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FF48373-6043-4A51-BCBB-58AE9100BB00}" type="pres">
      <dgm:prSet presAssocID="{51DB2B20-874B-44D5-9BA6-0FA39327C6AF}" presName="spaceRect" presStyleCnt="0"/>
      <dgm:spPr/>
    </dgm:pt>
    <dgm:pt modelId="{47A03DEF-6B2F-46FC-BE29-506D7F1CA865}" type="pres">
      <dgm:prSet presAssocID="{51DB2B20-874B-44D5-9BA6-0FA39327C6AF}" presName="parTx" presStyleLbl="revTx" presStyleIdx="0" presStyleCnt="2">
        <dgm:presLayoutVars>
          <dgm:chMax val="0"/>
          <dgm:chPref val="0"/>
        </dgm:presLayoutVars>
      </dgm:prSet>
      <dgm:spPr/>
    </dgm:pt>
    <dgm:pt modelId="{05D43B7C-3B49-46E6-84E3-0226569E9534}" type="pres">
      <dgm:prSet presAssocID="{79D827BF-46F3-4162-A065-6033B3E8F7CB}" presName="sibTrans" presStyleCnt="0"/>
      <dgm:spPr/>
    </dgm:pt>
    <dgm:pt modelId="{B9924E1B-A0F6-4116-828F-76D7CE173055}" type="pres">
      <dgm:prSet presAssocID="{FF4E5247-3CC1-4D93-8B89-C6065A28FDCB}" presName="compNode" presStyleCnt="0"/>
      <dgm:spPr/>
    </dgm:pt>
    <dgm:pt modelId="{B4055D7F-0A03-4292-A1A2-6EB12EC7505D}" type="pres">
      <dgm:prSet presAssocID="{FF4E5247-3CC1-4D93-8B89-C6065A28FDCB}" presName="bgRect" presStyleLbl="bgShp" presStyleIdx="1" presStyleCnt="2"/>
      <dgm:spPr/>
    </dgm:pt>
    <dgm:pt modelId="{519AEC1F-9115-419A-831E-0D9A66425A8D}" type="pres">
      <dgm:prSet presAssocID="{FF4E5247-3CC1-4D93-8B89-C6065A28FDC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0EF55D5-5221-44D9-ADE6-521866927CCC}" type="pres">
      <dgm:prSet presAssocID="{FF4E5247-3CC1-4D93-8B89-C6065A28FDCB}" presName="spaceRect" presStyleCnt="0"/>
      <dgm:spPr/>
    </dgm:pt>
    <dgm:pt modelId="{D8ECB6B8-5C0B-4038-9A7A-C1CCE3E89348}" type="pres">
      <dgm:prSet presAssocID="{FF4E5247-3CC1-4D93-8B89-C6065A28FDC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917D1D-9A4B-44E0-B2BA-A236F4D5D227}" type="presOf" srcId="{FF4E5247-3CC1-4D93-8B89-C6065A28FDCB}" destId="{D8ECB6B8-5C0B-4038-9A7A-C1CCE3E89348}" srcOrd="0" destOrd="0" presId="urn:microsoft.com/office/officeart/2018/2/layout/IconVerticalSolidList"/>
    <dgm:cxn modelId="{BC303E27-D7A7-47C2-89DE-515E12008261}" type="presOf" srcId="{B1D0F937-AA3E-4156-8A62-BD855F0CDE90}" destId="{4A51ADBB-E225-42F1-A3B7-6448C0A113EA}" srcOrd="0" destOrd="0" presId="urn:microsoft.com/office/officeart/2018/2/layout/IconVerticalSolidList"/>
    <dgm:cxn modelId="{5A119E4E-ED03-4E44-934C-5C36225FBA98}" type="presOf" srcId="{51DB2B20-874B-44D5-9BA6-0FA39327C6AF}" destId="{47A03DEF-6B2F-46FC-BE29-506D7F1CA865}" srcOrd="0" destOrd="0" presId="urn:microsoft.com/office/officeart/2018/2/layout/IconVerticalSolidList"/>
    <dgm:cxn modelId="{3388A952-6A26-4739-A0C9-7AB9F55CE72D}" srcId="{B1D0F937-AA3E-4156-8A62-BD855F0CDE90}" destId="{FF4E5247-3CC1-4D93-8B89-C6065A28FDCB}" srcOrd="1" destOrd="0" parTransId="{3C5A3F69-1AD9-417A-85E6-CD988410F583}" sibTransId="{AFD32014-F29D-49DF-B733-7ECB6089F083}"/>
    <dgm:cxn modelId="{4D4B779D-857F-4B93-B3B1-A6EEEA9514F2}" srcId="{B1D0F937-AA3E-4156-8A62-BD855F0CDE90}" destId="{51DB2B20-874B-44D5-9BA6-0FA39327C6AF}" srcOrd="0" destOrd="0" parTransId="{2CA8A376-1E84-4B53-85BE-5D91E4517C72}" sibTransId="{79D827BF-46F3-4162-A065-6033B3E8F7CB}"/>
    <dgm:cxn modelId="{5B0EFC5C-0C33-4AC8-8D13-54260D86A212}" type="presParOf" srcId="{4A51ADBB-E225-42F1-A3B7-6448C0A113EA}" destId="{D5390C38-A71D-495B-A622-CC82B32793F5}" srcOrd="0" destOrd="0" presId="urn:microsoft.com/office/officeart/2018/2/layout/IconVerticalSolidList"/>
    <dgm:cxn modelId="{0A03919F-0149-470F-9CA9-57A695A70F30}" type="presParOf" srcId="{D5390C38-A71D-495B-A622-CC82B32793F5}" destId="{E19E801C-89EE-455D-AC8A-2AED7F132F41}" srcOrd="0" destOrd="0" presId="urn:microsoft.com/office/officeart/2018/2/layout/IconVerticalSolidList"/>
    <dgm:cxn modelId="{9205B997-3B27-469A-B7AE-53C2CFEDDAA8}" type="presParOf" srcId="{D5390C38-A71D-495B-A622-CC82B32793F5}" destId="{B43EAACF-FF77-404E-A07C-C81677B8BE40}" srcOrd="1" destOrd="0" presId="urn:microsoft.com/office/officeart/2018/2/layout/IconVerticalSolidList"/>
    <dgm:cxn modelId="{1CD52E76-98F5-4CEC-9535-1D2CC9800CA8}" type="presParOf" srcId="{D5390C38-A71D-495B-A622-CC82B32793F5}" destId="{0FF48373-6043-4A51-BCBB-58AE9100BB00}" srcOrd="2" destOrd="0" presId="urn:microsoft.com/office/officeart/2018/2/layout/IconVerticalSolidList"/>
    <dgm:cxn modelId="{D2F15C14-2D57-4A57-80E6-0BBDB9076B22}" type="presParOf" srcId="{D5390C38-A71D-495B-A622-CC82B32793F5}" destId="{47A03DEF-6B2F-46FC-BE29-506D7F1CA865}" srcOrd="3" destOrd="0" presId="urn:microsoft.com/office/officeart/2018/2/layout/IconVerticalSolidList"/>
    <dgm:cxn modelId="{30E656A4-CDB3-4F45-AF43-CA8A1150C111}" type="presParOf" srcId="{4A51ADBB-E225-42F1-A3B7-6448C0A113EA}" destId="{05D43B7C-3B49-46E6-84E3-0226569E9534}" srcOrd="1" destOrd="0" presId="urn:microsoft.com/office/officeart/2018/2/layout/IconVerticalSolidList"/>
    <dgm:cxn modelId="{48AD134B-3A7D-4A39-B3AD-17774033964D}" type="presParOf" srcId="{4A51ADBB-E225-42F1-A3B7-6448C0A113EA}" destId="{B9924E1B-A0F6-4116-828F-76D7CE173055}" srcOrd="2" destOrd="0" presId="urn:microsoft.com/office/officeart/2018/2/layout/IconVerticalSolidList"/>
    <dgm:cxn modelId="{43CEDC37-47F7-460E-8408-F7B8A1987D67}" type="presParOf" srcId="{B9924E1B-A0F6-4116-828F-76D7CE173055}" destId="{B4055D7F-0A03-4292-A1A2-6EB12EC7505D}" srcOrd="0" destOrd="0" presId="urn:microsoft.com/office/officeart/2018/2/layout/IconVerticalSolidList"/>
    <dgm:cxn modelId="{9E7B116E-3CA6-4A8B-A48D-A7F3D3B3A60B}" type="presParOf" srcId="{B9924E1B-A0F6-4116-828F-76D7CE173055}" destId="{519AEC1F-9115-419A-831E-0D9A66425A8D}" srcOrd="1" destOrd="0" presId="urn:microsoft.com/office/officeart/2018/2/layout/IconVerticalSolidList"/>
    <dgm:cxn modelId="{2208E697-23C8-41A8-84D8-6B5583B4AA8D}" type="presParOf" srcId="{B9924E1B-A0F6-4116-828F-76D7CE173055}" destId="{80EF55D5-5221-44D9-ADE6-521866927CCC}" srcOrd="2" destOrd="0" presId="urn:microsoft.com/office/officeart/2018/2/layout/IconVerticalSolidList"/>
    <dgm:cxn modelId="{D61C05BD-8731-4FA9-BDC1-7B07B3B67413}" type="presParOf" srcId="{B9924E1B-A0F6-4116-828F-76D7CE173055}" destId="{D8ECB6B8-5C0B-4038-9A7A-C1CCE3E893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EE589-EDCC-4822-8CA8-688C21AB6B60}">
      <dsp:nvSpPr>
        <dsp:cNvPr id="0" name=""/>
        <dsp:cNvSpPr/>
      </dsp:nvSpPr>
      <dsp:spPr>
        <a:xfrm>
          <a:off x="457454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6C0EB-257B-47E0-A3BE-A61AB57E0247}">
      <dsp:nvSpPr>
        <dsp:cNvPr id="0" name=""/>
        <dsp:cNvSpPr/>
      </dsp:nvSpPr>
      <dsp:spPr>
        <a:xfrm>
          <a:off x="159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Name: Dhruv Saini</a:t>
          </a:r>
        </a:p>
      </dsp:txBody>
      <dsp:txXfrm>
        <a:off x="159" y="1629255"/>
        <a:ext cx="1662890" cy="665156"/>
      </dsp:txXfrm>
    </dsp:sp>
    <dsp:sp modelId="{41297CF8-C666-4A18-B6BF-26D6FABB63B8}">
      <dsp:nvSpPr>
        <dsp:cNvPr id="0" name=""/>
        <dsp:cNvSpPr/>
      </dsp:nvSpPr>
      <dsp:spPr>
        <a:xfrm>
          <a:off x="2411351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07F06-8AB7-44F5-9FFB-F6C82E85D06F}">
      <dsp:nvSpPr>
        <dsp:cNvPr id="0" name=""/>
        <dsp:cNvSpPr/>
      </dsp:nvSpPr>
      <dsp:spPr>
        <a:xfrm>
          <a:off x="1954056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Graphic Era Deemed To be University</a:t>
          </a:r>
        </a:p>
      </dsp:txBody>
      <dsp:txXfrm>
        <a:off x="1954056" y="1629255"/>
        <a:ext cx="1662890" cy="665156"/>
      </dsp:txXfrm>
    </dsp:sp>
    <dsp:sp modelId="{EE56682A-3617-4B22-92D1-991DB3115D4B}">
      <dsp:nvSpPr>
        <dsp:cNvPr id="0" name=""/>
        <dsp:cNvSpPr/>
      </dsp:nvSpPr>
      <dsp:spPr>
        <a:xfrm>
          <a:off x="4365247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7AE024-3AD4-42F9-936F-50754A01790C}">
      <dsp:nvSpPr>
        <dsp:cNvPr id="0" name=""/>
        <dsp:cNvSpPr/>
      </dsp:nvSpPr>
      <dsp:spPr>
        <a:xfrm>
          <a:off x="3907952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Section: ML</a:t>
          </a:r>
        </a:p>
      </dsp:txBody>
      <dsp:txXfrm>
        <a:off x="3907952" y="1629255"/>
        <a:ext cx="1662890" cy="665156"/>
      </dsp:txXfrm>
    </dsp:sp>
    <dsp:sp modelId="{4FA138D6-E664-4DE4-9025-7BEFE5B20E18}">
      <dsp:nvSpPr>
        <dsp:cNvPr id="0" name=""/>
        <dsp:cNvSpPr/>
      </dsp:nvSpPr>
      <dsp:spPr>
        <a:xfrm>
          <a:off x="6319144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F11C42-4066-4B55-A00D-DB49D4CE181A}">
      <dsp:nvSpPr>
        <dsp:cNvPr id="0" name=""/>
        <dsp:cNvSpPr/>
      </dsp:nvSpPr>
      <dsp:spPr>
        <a:xfrm>
          <a:off x="5861849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University Roll No. : 2015241</a:t>
          </a:r>
        </a:p>
      </dsp:txBody>
      <dsp:txXfrm>
        <a:off x="5861849" y="1629255"/>
        <a:ext cx="1662890" cy="6651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E801C-89EE-455D-AC8A-2AED7F132F41}">
      <dsp:nvSpPr>
        <dsp:cNvPr id="0" name=""/>
        <dsp:cNvSpPr/>
      </dsp:nvSpPr>
      <dsp:spPr>
        <a:xfrm>
          <a:off x="0" y="679154"/>
          <a:ext cx="6429432" cy="125382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3EAACF-FF77-404E-A07C-C81677B8BE40}">
      <dsp:nvSpPr>
        <dsp:cNvPr id="0" name=""/>
        <dsp:cNvSpPr/>
      </dsp:nvSpPr>
      <dsp:spPr>
        <a:xfrm>
          <a:off x="379281" y="961264"/>
          <a:ext cx="689602" cy="6896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A03DEF-6B2F-46FC-BE29-506D7F1CA865}">
      <dsp:nvSpPr>
        <dsp:cNvPr id="0" name=""/>
        <dsp:cNvSpPr/>
      </dsp:nvSpPr>
      <dsp:spPr>
        <a:xfrm>
          <a:off x="1448165" y="679154"/>
          <a:ext cx="4981266" cy="1253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696" tIns="132696" rIns="132696" bIns="1326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Machine Learning(ML) is a method of data analysis that automates analytical model building</a:t>
          </a:r>
        </a:p>
      </dsp:txBody>
      <dsp:txXfrm>
        <a:off x="1448165" y="679154"/>
        <a:ext cx="4981266" cy="1253823"/>
      </dsp:txXfrm>
    </dsp:sp>
    <dsp:sp modelId="{B4055D7F-0A03-4292-A1A2-6EB12EC7505D}">
      <dsp:nvSpPr>
        <dsp:cNvPr id="0" name=""/>
        <dsp:cNvSpPr/>
      </dsp:nvSpPr>
      <dsp:spPr>
        <a:xfrm>
          <a:off x="0" y="2246432"/>
          <a:ext cx="6429432" cy="125382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AEC1F-9115-419A-831E-0D9A66425A8D}">
      <dsp:nvSpPr>
        <dsp:cNvPr id="0" name=""/>
        <dsp:cNvSpPr/>
      </dsp:nvSpPr>
      <dsp:spPr>
        <a:xfrm>
          <a:off x="379281" y="2528543"/>
          <a:ext cx="689602" cy="6896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ECB6B8-5C0B-4038-9A7A-C1CCE3E89348}">
      <dsp:nvSpPr>
        <dsp:cNvPr id="0" name=""/>
        <dsp:cNvSpPr/>
      </dsp:nvSpPr>
      <dsp:spPr>
        <a:xfrm>
          <a:off x="1448165" y="2246432"/>
          <a:ext cx="4981266" cy="1253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696" tIns="132696" rIns="132696" bIns="1326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It is a branch of Artificial Intelligence based on the idea that systems can learn from data, identify patterns and make decisions with being explicitly programmed </a:t>
          </a:r>
          <a:endParaRPr lang="en-US" sz="1600" kern="1200" dirty="0"/>
        </a:p>
      </dsp:txBody>
      <dsp:txXfrm>
        <a:off x="1448165" y="2246432"/>
        <a:ext cx="4981266" cy="1253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jpeg>
</file>

<file path=ppt/media/image29.png>
</file>

<file path=ppt/media/image3.sv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B7CE4-8E04-4BF8-9D27-2B5FF6153821}" type="datetimeFigureOut">
              <a:rPr lang="en-IN" smtClean="0"/>
              <a:t>07-05-2021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B890DA-D606-4B48-8891-D901D89BEE2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2699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890DA-D606-4B48-8891-D901D89BEE20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125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254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7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04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9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56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19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162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88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95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86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80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0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B4C6FA2-605B-47C0-9768-1EFD7EBDED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967" r="14818" b="-1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7E5D14-5396-4D7B-996A-7BFD00576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625" y="1"/>
            <a:ext cx="7524750" cy="6858000"/>
          </a:xfrm>
          <a:prstGeom prst="rect">
            <a:avLst/>
          </a:prstGeom>
          <a:gradFill flip="none" rotWithShape="1">
            <a:gsLst>
              <a:gs pos="40000">
                <a:srgbClr val="000000">
                  <a:alpha val="35000"/>
                </a:srgbClr>
              </a:gs>
              <a:gs pos="60000">
                <a:srgbClr val="000000">
                  <a:alpha val="35000"/>
                </a:srgbClr>
              </a:gs>
              <a:gs pos="20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80000">
                <a:srgbClr val="000000">
                  <a:alpha val="2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2A8D8D-E013-40BB-AE36-5A00C8673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825" y="1089025"/>
            <a:ext cx="5848350" cy="15329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Julia AI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A7F28-1CFC-47A3-AD92-D1083EB8F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1262" y="4248000"/>
            <a:ext cx="4181475" cy="15209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>
                    <a:alpha val="80000"/>
                  </a:srgbClr>
                </a:solidFill>
              </a:rPr>
              <a:t>Project Presentation</a:t>
            </a:r>
            <a:endParaRPr lang="en-IN" dirty="0">
              <a:solidFill>
                <a:srgbClr val="FFFFFF">
                  <a:alpha val="80000"/>
                </a:srgb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14350AE-EC1C-4F25-89C0-954A46AD8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40943" y="2840038"/>
            <a:ext cx="1662113" cy="1177924"/>
            <a:chOff x="4987925" y="2840038"/>
            <a:chExt cx="2216150" cy="117792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4B8450-1C95-4531-850D-7F686ACF7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69F795D-66E2-4432-87F1-7E13EA568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870852C-150C-4471-870D-11A27F46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81089950-4556-4EE5-B23C-9FA83C28F1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12CF34BC-E280-4CBF-AF4A-7F778162E8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22B8AF45-EA47-4AF8-B61A-9803450AE8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43807CF-0501-40E7-BFD0-D82647E71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8" name="Freeform 68">
                  <a:extLst>
                    <a:ext uri="{FF2B5EF4-FFF2-40B4-BE49-F238E27FC236}">
                      <a16:creationId xmlns:a16="http://schemas.microsoft.com/office/drawing/2014/main" id="{776C808B-231E-40AC-849E-C32F2B8E2F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" name="Freeform 69">
                  <a:extLst>
                    <a:ext uri="{FF2B5EF4-FFF2-40B4-BE49-F238E27FC236}">
                      <a16:creationId xmlns:a16="http://schemas.microsoft.com/office/drawing/2014/main" id="{2363355C-504A-42FE-8E50-40CA0B20AF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" name="Line 70">
                  <a:extLst>
                    <a:ext uri="{FF2B5EF4-FFF2-40B4-BE49-F238E27FC236}">
                      <a16:creationId xmlns:a16="http://schemas.microsoft.com/office/drawing/2014/main" id="{938C58D4-333C-44D7-B4AB-5550D5C880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1427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CB226-495A-48E1-82D3-E2B33C882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40000"/>
            <a:ext cx="2646000" cy="2303213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Feature Engineering</a:t>
            </a:r>
            <a:endParaRPr lang="en-IN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468563" y="169160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C09B6-CB8B-423E-A89C-263B358AA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7664" y="450000"/>
            <a:ext cx="4580595" cy="2484000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dirty="0"/>
              <a:t>OneHotEncode</a:t>
            </a:r>
            <a:endParaRPr lang="en-IN" sz="1400" dirty="0"/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IN" sz="1400" dirty="0"/>
              <a:t>OneHotEncoding is process by which we convert categorical variable.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IN" sz="1400" dirty="0"/>
              <a:t>In this Strategy, each category value is converted into a new column and assigned a 1 or 0 value to the column.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endParaRPr lang="en-US" sz="1400" dirty="0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FB613AD-00EA-4831-B6D3-32608400E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1"/>
            <a:ext cx="9144000" cy="3428999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F16846-E23B-4310-8490-3BDF8ADFC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287" y="4016374"/>
            <a:ext cx="5711689" cy="229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71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FA497-A764-41A8-97F0-DF19A745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Machine Learning Model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0D05-5047-4086-8CA2-814C8B29C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u="sng" dirty="0"/>
              <a:t>Logistic Regression</a:t>
            </a:r>
            <a:r>
              <a:rPr lang="en-US" sz="1400" dirty="0"/>
              <a:t>: It is a supervised machine learning classification algorithm used to predict the probability of the target variable.</a:t>
            </a:r>
          </a:p>
          <a:p>
            <a:pPr>
              <a:lnSpc>
                <a:spcPct val="140000"/>
              </a:lnSpc>
            </a:pPr>
            <a:r>
              <a:rPr lang="en-IN" sz="1400" dirty="0"/>
              <a:t>It is one of the most common machine learning model used for binary classification problems.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15609-2554-4C6B-9B98-97B77EF47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345" y="1885521"/>
            <a:ext cx="3749914" cy="308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57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FA497-A764-41A8-97F0-DF19A745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Contd.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0D05-5047-4086-8CA2-814C8B29C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34" y="2646326"/>
            <a:ext cx="3373632" cy="3241473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u="sng" dirty="0"/>
              <a:t>Support Vector Machine</a:t>
            </a:r>
            <a:r>
              <a:rPr lang="en-US" sz="1400" dirty="0"/>
              <a:t>: It is a supervised machine learning algorithm which can be used for both classification or regression challenges.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In SVM algorithm, we plot each data item as a point in n-dimensional space with the value of each feature being the value of a particular coordinate.</a:t>
            </a:r>
            <a:endParaRPr lang="en-IN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EB0B60A1-27FE-4AFC-91B6-24CAC734E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60" y="2173643"/>
            <a:ext cx="3840480" cy="251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54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FA497-A764-41A8-97F0-DF19A745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Contd.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0D05-5047-4086-8CA2-814C8B29C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u="sng" dirty="0"/>
              <a:t>Random Forest</a:t>
            </a:r>
            <a:r>
              <a:rPr lang="en-US" sz="1400" dirty="0"/>
              <a:t>: It is a classification algorithm consisting of many decision trees on various subsets of the given dataset .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The greater number of trees in the forest leads to higher accuracy and prevents the problem of overfitting.</a:t>
            </a:r>
            <a:endParaRPr lang="en-IN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3CC356-3258-41BD-B785-5446FD35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543" y="2104781"/>
            <a:ext cx="3556913" cy="264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453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2DEE4-D5D6-4B12-8F0A-F7AEF8E63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Training Model</a:t>
            </a:r>
            <a:endParaRPr lang="en-IN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2CCEAE-7374-4E24-B303-D74DDC8B6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100" dirty="0"/>
              <a:t>The process of training a Machine Learning model involves providing an algorithm along with training data and this data contains the correct answer, which is known as a target attribute.</a:t>
            </a:r>
          </a:p>
          <a:p>
            <a:pPr>
              <a:lnSpc>
                <a:spcPct val="140000"/>
              </a:lnSpc>
            </a:pPr>
            <a:r>
              <a:rPr lang="en-US" sz="1100" dirty="0"/>
              <a:t>The learning algorithm finds patterns in the training data that map the input data attributes to the target.</a:t>
            </a:r>
          </a:p>
          <a:p>
            <a:pPr>
              <a:lnSpc>
                <a:spcPct val="140000"/>
              </a:lnSpc>
            </a:pPr>
            <a:endParaRPr lang="en-IN" sz="11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Programmer">
            <a:extLst>
              <a:ext uri="{FF2B5EF4-FFF2-40B4-BE49-F238E27FC236}">
                <a16:creationId xmlns:a16="http://schemas.microsoft.com/office/drawing/2014/main" id="{ECDD4211-2CC6-4874-811B-EB96CA435E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809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AA595-761A-489C-97E4-3C33318C2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Accuracy of model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19103-5B18-4E5D-9A23-D86525F5E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267417"/>
            <a:ext cx="3059100" cy="4054008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300" dirty="0"/>
              <a:t>Accuracy is one metric for evaluating classification models.</a:t>
            </a:r>
          </a:p>
          <a:p>
            <a:pPr>
              <a:lnSpc>
                <a:spcPct val="140000"/>
              </a:lnSpc>
            </a:pPr>
            <a:r>
              <a:rPr lang="en-US" sz="1300" dirty="0"/>
              <a:t>Accuracy is defined as the percentage of correct predictions for the test data.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    Formula – 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	A = CP/TP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 where,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 A = Accuracy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CP = Correct Predictions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TP = Total Predictions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Ruler">
            <a:extLst>
              <a:ext uri="{FF2B5EF4-FFF2-40B4-BE49-F238E27FC236}">
                <a16:creationId xmlns:a16="http://schemas.microsoft.com/office/drawing/2014/main" id="{BCE15298-9F51-494F-A177-787B4F6E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0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E4132-F5E5-494B-870D-AD081C90B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40000"/>
            <a:ext cx="2646000" cy="2303213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Model Result</a:t>
            </a:r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468563" y="169160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CF7AA-0998-45BE-9EF4-52543DC14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7664" y="450000"/>
            <a:ext cx="4580595" cy="2484000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u="sng" dirty="0"/>
              <a:t>Logistic Regression </a:t>
            </a:r>
            <a:r>
              <a:rPr lang="en-US" sz="1400" dirty="0"/>
              <a:t>–  </a:t>
            </a:r>
          </a:p>
          <a:p>
            <a:pPr marL="531450" lvl="1" indent="-171450">
              <a:lnSpc>
                <a:spcPct val="140000"/>
              </a:lnSpc>
              <a:buFontTx/>
              <a:buChar char="-"/>
            </a:pPr>
            <a:r>
              <a:rPr lang="en-US" sz="1400" dirty="0"/>
              <a:t>Accuracy: 57.14%</a:t>
            </a:r>
            <a:endParaRPr lang="en-IN" sz="1400" dirty="0"/>
          </a:p>
          <a:p>
            <a:pPr>
              <a:lnSpc>
                <a:spcPct val="140000"/>
              </a:lnSpc>
            </a:pPr>
            <a:r>
              <a:rPr lang="en-US" sz="1400" u="sng" dirty="0"/>
              <a:t>Support Vector Machine</a:t>
            </a:r>
            <a:r>
              <a:rPr lang="en-US" sz="1400" dirty="0"/>
              <a:t>–  </a:t>
            </a:r>
          </a:p>
          <a:p>
            <a:pPr marL="531450" lvl="1" indent="-171450">
              <a:lnSpc>
                <a:spcPct val="140000"/>
              </a:lnSpc>
              <a:buFontTx/>
              <a:buChar char="-"/>
            </a:pPr>
            <a:r>
              <a:rPr lang="en-US" sz="1400" dirty="0"/>
              <a:t>Accuracy: 53.54%</a:t>
            </a:r>
            <a:endParaRPr lang="en-IN" sz="1400" dirty="0"/>
          </a:p>
          <a:p>
            <a:pPr>
              <a:lnSpc>
                <a:spcPct val="140000"/>
              </a:lnSpc>
            </a:pPr>
            <a:r>
              <a:rPr lang="en-US" sz="1400" u="sng" dirty="0"/>
              <a:t>Random Forest</a:t>
            </a:r>
            <a:r>
              <a:rPr lang="en-US" sz="1400" dirty="0"/>
              <a:t>–  </a:t>
            </a:r>
          </a:p>
          <a:p>
            <a:pPr marL="531450" lvl="1" indent="-171450">
              <a:lnSpc>
                <a:spcPct val="140000"/>
              </a:lnSpc>
              <a:buFontTx/>
              <a:buChar char="-"/>
            </a:pPr>
            <a:r>
              <a:rPr lang="en-US" sz="1400" dirty="0"/>
              <a:t>Accuracy: 61.40%</a:t>
            </a:r>
            <a:endParaRPr lang="en-IN" sz="1400" dirty="0"/>
          </a:p>
          <a:p>
            <a:pPr lvl="1">
              <a:lnSpc>
                <a:spcPct val="140000"/>
              </a:lnSpc>
            </a:pPr>
            <a:endParaRPr lang="en-US" sz="1400" dirty="0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FB613AD-00EA-4831-B6D3-32608400E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1"/>
            <a:ext cx="9144000" cy="3428999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C0EBC22-6829-4496-A8ED-66E8DB605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261" y="4016374"/>
            <a:ext cx="6679741" cy="229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743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68346D-5E77-4906-AC8D-57FB88F11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BFEE0-E1E1-4C24-ABAF-5C4009ABB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276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/>
              <a:t>Conclusion</a:t>
            </a:r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68C6BE-41CC-4C4D-850F-F82321AE7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 descr="Graphs on a display with reflection of office">
            <a:extLst>
              <a:ext uri="{FF2B5EF4-FFF2-40B4-BE49-F238E27FC236}">
                <a16:creationId xmlns:a16="http://schemas.microsoft.com/office/drawing/2014/main" id="{B054927F-68EB-4CCE-AFF0-0EFA61F8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7" r="35079" b="-1"/>
          <a:stretch/>
        </p:blipFill>
        <p:spPr>
          <a:xfrm>
            <a:off x="405000" y="622398"/>
            <a:ext cx="3749913" cy="561054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CBC1FDF-AE13-4731-B38F-2761BDFD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61326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70C8-6375-4CC8-AA89-77FEAACA0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276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600" dirty="0"/>
              <a:t>In conclusion, Machine Learning is rapidly growing field in computer science. It has applications in nearly every other field of study and it is already being implemented.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085736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C9C347-B4F3-4E4B-9CDF-5430DCB6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2843" y="3726"/>
            <a:ext cx="4211157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D5426B-7166-4DCF-BEA3-0700CC68C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2A52BD26-9BE0-4262-BD16-2028ABE48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48" y="1790904"/>
            <a:ext cx="3733184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4400" dirty="0">
                <a:solidFill>
                  <a:schemeClr val="accent1"/>
                </a:solidFill>
                <a:latin typeface="Arial Black" panose="020B0A04020102020204" pitchFamily="34" charset="0"/>
              </a:rPr>
              <a:t>Thank You.</a:t>
            </a:r>
          </a:p>
        </p:txBody>
      </p:sp>
      <p:sp>
        <p:nvSpPr>
          <p:cNvPr id="11" name="Freeform 62">
            <a:extLst>
              <a:ext uri="{FF2B5EF4-FFF2-40B4-BE49-F238E27FC236}">
                <a16:creationId xmlns:a16="http://schemas.microsoft.com/office/drawing/2014/main" id="{9881A5C8-4729-4316-BA53-11325DEB1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93671" y="738619"/>
            <a:ext cx="3750329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Graphic 11" descr="Smiling Face with No Fill">
            <a:extLst>
              <a:ext uri="{FF2B5EF4-FFF2-40B4-BE49-F238E27FC236}">
                <a16:creationId xmlns:a16="http://schemas.microsoft.com/office/drawing/2014/main" id="{B90FBED4-D0D5-48D0-87B0-12E0297BED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75615" y="2065912"/>
            <a:ext cx="2746374" cy="274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64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" name="Straight Connector 9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9500" y="3525773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7516593" y="4411007"/>
            <a:ext cx="633413" cy="1396604"/>
            <a:chOff x="5959192" y="333389"/>
            <a:chExt cx="633413" cy="1862138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9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206D7-3D45-465F-9E48-62D505323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25" y="1089025"/>
            <a:ext cx="5848350" cy="1532951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4800" dirty="0"/>
              <a:t>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F4F77-CCBC-46FA-899F-5EE8FA53B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4197" y="3982322"/>
            <a:ext cx="5217413" cy="177070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25000"/>
              </a:lnSpc>
              <a:buNone/>
            </a:pPr>
            <a:r>
              <a:rPr lang="en-US" sz="2400" dirty="0"/>
              <a:t>Predicting the Likelihood of E-Signing the Loan Based on Financial History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BF9F7A1D-1090-4288-AA92-5E103402E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40943" y="2840038"/>
            <a:ext cx="1662113" cy="1177924"/>
            <a:chOff x="4987925" y="2840038"/>
            <a:chExt cx="2216150" cy="1177924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109F7CF-3139-48B9-AF7B-9BD2941A8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5F52CE0A-5FEB-41F7-AC08-13F9CCDA5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A731CECC-3215-4BBB-9435-8EE683B8E3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2" name="Freeform 68">
                  <a:extLst>
                    <a:ext uri="{FF2B5EF4-FFF2-40B4-BE49-F238E27FC236}">
                      <a16:creationId xmlns:a16="http://schemas.microsoft.com/office/drawing/2014/main" id="{55668BB4-A5B1-47EB-B913-25AE6AB036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69">
                  <a:extLst>
                    <a:ext uri="{FF2B5EF4-FFF2-40B4-BE49-F238E27FC236}">
                      <a16:creationId xmlns:a16="http://schemas.microsoft.com/office/drawing/2014/main" id="{94A22C99-8239-43D4-81DE-86F79FF1D7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Line 70">
                  <a:extLst>
                    <a:ext uri="{FF2B5EF4-FFF2-40B4-BE49-F238E27FC236}">
                      <a16:creationId xmlns:a16="http://schemas.microsoft.com/office/drawing/2014/main" id="{8103C5B8-06AC-40D5-B70E-00FC0783A9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FE3881FC-25BE-49F9-8318-512ECDA4FB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5A832B89-863F-48D0-A912-B1414A2544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0BF5E77C-56C6-472D-B6A0-56C2E3D51B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8A3B85A2-B137-458E-B4D6-9141EA2D52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6584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32C9F-F03D-4889-A971-FE055501A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50" y="396000"/>
            <a:ext cx="7659900" cy="1119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Introduction</a:t>
            </a:r>
            <a:endParaRPr lang="en-IN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9BF9BF3-7E9D-458B-A5D2-E730C5FFD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4736" y="1893832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B5B22EF-E0A2-45FF-BAFE-4F87E8A0A1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488462"/>
              </p:ext>
            </p:extLst>
          </p:nvPr>
        </p:nvGraphicFramePr>
        <p:xfrm>
          <a:off x="809550" y="2843213"/>
          <a:ext cx="7524900" cy="292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29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EC0A-E17E-48BF-B05D-0EA9F2479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1D57-0B6D-4DEC-8E2C-9412F6B9D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700" y="1761746"/>
            <a:ext cx="5655240" cy="111283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is Machine Learning?</a:t>
            </a:r>
            <a:endParaRPr lang="en-IN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6AF886A-E127-443C-8F78-0B841F2F42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5697950"/>
              </p:ext>
            </p:extLst>
          </p:nvPr>
        </p:nvGraphicFramePr>
        <p:xfrm>
          <a:off x="1357284" y="2283301"/>
          <a:ext cx="6429432" cy="4179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2015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5D410-3518-43CE-A253-388DC8D57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Use of Machine Learning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5036-5509-446D-A2E2-DDC7ADAC4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dirty="0"/>
              <a:t>In this case, we can use machine learning techniques to create a model that can predict weather the loan will be e-signed or not based upon the financial history.</a:t>
            </a:r>
            <a:endParaRPr lang="en-IN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Stethoscope">
            <a:extLst>
              <a:ext uri="{FF2B5EF4-FFF2-40B4-BE49-F238E27FC236}">
                <a16:creationId xmlns:a16="http://schemas.microsoft.com/office/drawing/2014/main" id="{1A3A8EE1-E322-4E90-9107-9F524C76C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70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F3808-C437-4B97-AEEE-8C68CEAA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350" y="304801"/>
            <a:ext cx="2579300" cy="769936"/>
          </a:xfrm>
        </p:spPr>
        <p:txBody>
          <a:bodyPr/>
          <a:lstStyle/>
          <a:p>
            <a:r>
              <a:rPr lang="en-US" dirty="0"/>
              <a:t>Our Dataset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CBD642-B57F-40F1-AFCA-811133A2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36" y="1418012"/>
            <a:ext cx="8402128" cy="50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3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C5DCFBD7-5612-480F-BED3-7820176A5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28ED30-0791-4FB7-BC0C-EA22F409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1508125"/>
            <a:ext cx="2924986" cy="383857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Dataset Analysis</a:t>
            </a:r>
            <a:endParaRPr lang="en-IN" dirty="0"/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E3093493-446B-45A4-9D25-97A096BDF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415757" y="402332"/>
            <a:ext cx="480886" cy="1069728"/>
            <a:chOff x="6484112" y="2967038"/>
            <a:chExt cx="641183" cy="106972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290F66-CF0B-44A8-98F9-67989433E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B1EC4FC7-CA30-496A-A81F-23F077FC31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5D6D0395-600E-4B20-8F30-0AEE77B5E7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FF4B76F2-9796-41F3-B9E3-83F7B60DD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CEC35DC-9637-4964-84AC-F26B998A5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13" name="Freeform 68">
                <a:extLst>
                  <a:ext uri="{FF2B5EF4-FFF2-40B4-BE49-F238E27FC236}">
                    <a16:creationId xmlns:a16="http://schemas.microsoft.com/office/drawing/2014/main" id="{DBDE4896-1B60-4B58-9194-5253D8C352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9">
                <a:extLst>
                  <a:ext uri="{FF2B5EF4-FFF2-40B4-BE49-F238E27FC236}">
                    <a16:creationId xmlns:a16="http://schemas.microsoft.com/office/drawing/2014/main" id="{59C17307-B18A-4106-97D9-D516369BA6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Line 70">
                <a:extLst>
                  <a:ext uri="{FF2B5EF4-FFF2-40B4-BE49-F238E27FC236}">
                    <a16:creationId xmlns:a16="http://schemas.microsoft.com/office/drawing/2014/main" id="{141D9497-DF71-477C-BFC8-AE0D408BA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F703F4-243C-4517-80DA-7AC36B7D9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3159000"/>
            <a:ext cx="0" cy="540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EEFF8-DADB-4E89-9803-4B0EBECC8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1100" y="1079499"/>
            <a:ext cx="3789753" cy="4689476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700" dirty="0"/>
              <a:t>Our dataset comprise of : 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21 different features including e-signed value.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17908 unique records of different people.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0 missing values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Two classes 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700" dirty="0" err="1"/>
              <a:t>e_singned</a:t>
            </a:r>
            <a:r>
              <a:rPr lang="en-US" sz="1700" dirty="0"/>
              <a:t> 0: 8269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700" dirty="0" err="1"/>
              <a:t>e_singned</a:t>
            </a:r>
            <a:r>
              <a:rPr lang="en-US" sz="1700" dirty="0"/>
              <a:t> 1: 9639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55013FF-CA42-4E11-9C84-9B450958B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>
            <a:off x="3675356" y="5368071"/>
            <a:ext cx="480886" cy="1069728"/>
            <a:chOff x="6484112" y="2967038"/>
            <a:chExt cx="641183" cy="106972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22AE2C0-471F-463F-81AD-036775172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8" name="Freeform 68">
                <a:extLst>
                  <a:ext uri="{FF2B5EF4-FFF2-40B4-BE49-F238E27FC236}">
                    <a16:creationId xmlns:a16="http://schemas.microsoft.com/office/drawing/2014/main" id="{86AC4227-904F-4DAA-8EB3-AA15045E6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69">
                <a:extLst>
                  <a:ext uri="{FF2B5EF4-FFF2-40B4-BE49-F238E27FC236}">
                    <a16:creationId xmlns:a16="http://schemas.microsoft.com/office/drawing/2014/main" id="{A9C558C0-0AE1-4345-9661-C1F771AF8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70">
                <a:extLst>
                  <a:ext uri="{FF2B5EF4-FFF2-40B4-BE49-F238E27FC236}">
                    <a16:creationId xmlns:a16="http://schemas.microsoft.com/office/drawing/2014/main" id="{70FD5E86-918D-4F6B-A6B2-DB8A113D46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1235B7-14E2-4FFE-92E8-58F11DE11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8520057A-9BA7-4A16-B939-D2BD2EEB3A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9541235C-1F48-4100-872C-24CECB3B96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24D640F2-8B18-48D4-9845-20F0A8CA5C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1960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20977-F12D-4AB3-A49E-F99F759D2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395288"/>
            <a:ext cx="3059100" cy="159775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Data Visualization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114B-2827-484C-8811-8FDD06367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361601"/>
            <a:ext cx="3059100" cy="3416900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700" dirty="0"/>
              <a:t>It is a technique of graphically representing information and data.</a:t>
            </a:r>
          </a:p>
          <a:p>
            <a:pPr>
              <a:lnSpc>
                <a:spcPct val="140000"/>
              </a:lnSpc>
            </a:pPr>
            <a:r>
              <a:rPr lang="en-US" sz="1700" dirty="0"/>
              <a:t>To understand data better we have visualized our data into plots and histograms.</a:t>
            </a:r>
            <a:endParaRPr lang="en-IN" sz="17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AD54FCE-1FF2-46D9-9C2F-47D92F628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345" y="2166764"/>
            <a:ext cx="3749914" cy="252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21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9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9500" y="3525773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11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7516593" y="4411007"/>
            <a:ext cx="633413" cy="1396604"/>
            <a:chOff x="5959192" y="333389"/>
            <a:chExt cx="633413" cy="18621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36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E28FE-2713-44A1-84C9-95E803927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32" y="531814"/>
            <a:ext cx="3343268" cy="172085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sz="4800"/>
              <a:t>Histogram</a:t>
            </a:r>
            <a:endParaRPr lang="en-US" sz="4800" dirty="0"/>
          </a:p>
        </p:txBody>
      </p:sp>
      <p:cxnSp>
        <p:nvCxnSpPr>
          <p:cNvPr id="40" name="Straight Connector 19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302000" y="1392239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803EFCD-EE34-4F9B-896E-857170114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43213"/>
            <a:ext cx="9144000" cy="4014787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E72EA1-460C-4FD7-BA73-628793DBBFA7}"/>
              </a:ext>
            </a:extLst>
          </p:cNvPr>
          <p:cNvSpPr txBox="1"/>
          <p:nvPr/>
        </p:nvSpPr>
        <p:spPr>
          <a:xfrm>
            <a:off x="4152900" y="1122239"/>
            <a:ext cx="4572000" cy="828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800" dirty="0" err="1"/>
              <a:t>e_singned</a:t>
            </a:r>
            <a:r>
              <a:rPr lang="en-US" sz="1800" dirty="0"/>
              <a:t> 0: 8269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800" dirty="0" err="1"/>
              <a:t>e_singned</a:t>
            </a:r>
            <a:r>
              <a:rPr lang="en-US" sz="1800" dirty="0"/>
              <a:t> 1: 9639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E3258E-D30B-43BA-A92C-EA17BF73C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712" y="3231464"/>
            <a:ext cx="460057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90906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780</TotalTime>
  <Words>538</Words>
  <Application>Microsoft Office PowerPoint</Application>
  <PresentationFormat>On-screen Show (4:3)</PresentationFormat>
  <Paragraphs>66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Avenir Next LT Pro</vt:lpstr>
      <vt:lpstr>Calibri</vt:lpstr>
      <vt:lpstr>Goudy Old Style</vt:lpstr>
      <vt:lpstr>Wingdings</vt:lpstr>
      <vt:lpstr>FrostyVTI</vt:lpstr>
      <vt:lpstr>Julia AI</vt:lpstr>
      <vt:lpstr>Topic</vt:lpstr>
      <vt:lpstr>Introduction</vt:lpstr>
      <vt:lpstr>Introduction to project</vt:lpstr>
      <vt:lpstr>Use of Machine Learning</vt:lpstr>
      <vt:lpstr>Our Dataset</vt:lpstr>
      <vt:lpstr>Dataset Analysis</vt:lpstr>
      <vt:lpstr>Data Visualization</vt:lpstr>
      <vt:lpstr>Histogram</vt:lpstr>
      <vt:lpstr>Feature Engineering</vt:lpstr>
      <vt:lpstr>Machine Learning Model</vt:lpstr>
      <vt:lpstr>Contd.</vt:lpstr>
      <vt:lpstr>Contd.</vt:lpstr>
      <vt:lpstr>Training Model</vt:lpstr>
      <vt:lpstr>Accuracy of model</vt:lpstr>
      <vt:lpstr>Model Result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Saini</dc:creator>
  <cp:lastModifiedBy>Dhruv Saini</cp:lastModifiedBy>
  <cp:revision>51</cp:revision>
  <dcterms:created xsi:type="dcterms:W3CDTF">2021-04-29T10:24:15Z</dcterms:created>
  <dcterms:modified xsi:type="dcterms:W3CDTF">2021-05-07T12:24:57Z</dcterms:modified>
</cp:coreProperties>
</file>

<file path=docProps/thumbnail.jpeg>
</file>